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sldSz cx="9144000" cy="6858000" type="screen4x3"/>
  <p:notesSz cx="6858000" cy="9144000"/>
  <p:defaultTextStyle>
    <a:defPPr>
      <a:defRPr lang="zh-H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10" d="100"/>
          <a:sy n="110" d="100"/>
        </p:scale>
        <p:origin x="-1644" y="-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905000"/>
            <a:ext cx="7543800" cy="2593975"/>
          </a:xfrm>
        </p:spPr>
        <p:txBody>
          <a:bodyPr anchor="b"/>
          <a:lstStyle>
            <a:lvl1pPr>
              <a:defRPr sz="6600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altLang="zh-HK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4572000"/>
            <a:ext cx="6461760" cy="10668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altLang="zh-HK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40694-4BF1-4730-8CC9-F662C200E193}" type="datetimeFigureOut">
              <a:rPr lang="zh-HK" altLang="en-US" smtClean="0"/>
              <a:t>20/6/2021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7FC1A-6747-46D8-93DF-DE9AA88DB5AD}" type="slidenum">
              <a:rPr lang="zh-HK" altLang="en-US" smtClean="0"/>
              <a:t>‹#›</a:t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HK" smtClean="0"/>
              <a:t>Click to edit Master text styles</a:t>
            </a:r>
          </a:p>
          <a:p>
            <a:pPr lvl="1"/>
            <a:r>
              <a:rPr lang="en-US" altLang="zh-HK" smtClean="0"/>
              <a:t>Second level</a:t>
            </a:r>
          </a:p>
          <a:p>
            <a:pPr lvl="2"/>
            <a:r>
              <a:rPr lang="en-US" altLang="zh-HK" smtClean="0"/>
              <a:t>Third level</a:t>
            </a:r>
          </a:p>
          <a:p>
            <a:pPr lvl="3"/>
            <a:r>
              <a:rPr lang="en-US" altLang="zh-HK" smtClean="0"/>
              <a:t>Fourth level</a:t>
            </a:r>
          </a:p>
          <a:p>
            <a:pPr lvl="4"/>
            <a:r>
              <a:rPr lang="en-US" altLang="zh-H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40694-4BF1-4730-8CC9-F662C200E193}" type="datetimeFigureOut">
              <a:rPr lang="zh-HK" altLang="en-US" smtClean="0"/>
              <a:t>20/6/2021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7FC1A-6747-46D8-93DF-DE9AA88DB5AD}" type="slidenum">
              <a:rPr lang="zh-HK" altLang="en-US" smtClean="0"/>
              <a:t>‹#›</a:t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1752600" cy="5851525"/>
          </a:xfrm>
        </p:spPr>
        <p:txBody>
          <a:bodyPr vert="eaVert" anchor="b" anchorCtr="0"/>
          <a:lstStyle/>
          <a:p>
            <a:r>
              <a:rPr lang="en-US" altLang="zh-HK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altLang="zh-HK" smtClean="0"/>
              <a:t>Click to edit Master text styles</a:t>
            </a:r>
          </a:p>
          <a:p>
            <a:pPr lvl="1"/>
            <a:r>
              <a:rPr lang="en-US" altLang="zh-HK" smtClean="0"/>
              <a:t>Second level</a:t>
            </a:r>
          </a:p>
          <a:p>
            <a:pPr lvl="2"/>
            <a:r>
              <a:rPr lang="en-US" altLang="zh-HK" smtClean="0"/>
              <a:t>Third level</a:t>
            </a:r>
          </a:p>
          <a:p>
            <a:pPr lvl="3"/>
            <a:r>
              <a:rPr lang="en-US" altLang="zh-HK" smtClean="0"/>
              <a:t>Fourth level</a:t>
            </a:r>
          </a:p>
          <a:p>
            <a:pPr lvl="4"/>
            <a:r>
              <a:rPr lang="en-US" altLang="zh-H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40694-4BF1-4730-8CC9-F662C200E193}" type="datetimeFigureOut">
              <a:rPr lang="zh-HK" altLang="en-US" smtClean="0"/>
              <a:t>20/6/2021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7FC1A-6747-46D8-93DF-DE9AA88DB5AD}" type="slidenum">
              <a:rPr lang="zh-HK" altLang="en-US" smtClean="0"/>
              <a:t>‹#›</a:t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HK" smtClean="0"/>
              <a:t>Click to edit Master text styles</a:t>
            </a:r>
          </a:p>
          <a:p>
            <a:pPr lvl="1"/>
            <a:r>
              <a:rPr lang="en-US" altLang="zh-HK" smtClean="0"/>
              <a:t>Second level</a:t>
            </a:r>
          </a:p>
          <a:p>
            <a:pPr lvl="2"/>
            <a:r>
              <a:rPr lang="en-US" altLang="zh-HK" smtClean="0"/>
              <a:t>Third level</a:t>
            </a:r>
          </a:p>
          <a:p>
            <a:pPr lvl="3"/>
            <a:r>
              <a:rPr lang="en-US" altLang="zh-HK" smtClean="0"/>
              <a:t>Fourth level</a:t>
            </a:r>
          </a:p>
          <a:p>
            <a:pPr lvl="4"/>
            <a:r>
              <a:rPr lang="en-US" altLang="zh-HK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40694-4BF1-4730-8CC9-F662C200E193}" type="datetimeFigureOut">
              <a:rPr lang="zh-HK" altLang="en-US" smtClean="0"/>
              <a:t>20/6/2021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7FC1A-6747-46D8-93DF-DE9AA88DB5AD}" type="slidenum">
              <a:rPr lang="zh-HK" altLang="en-US" smtClean="0"/>
              <a:t>‹#›</a:t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486400"/>
            <a:ext cx="7659687" cy="1168400"/>
          </a:xfrm>
        </p:spPr>
        <p:txBody>
          <a:bodyPr anchor="t"/>
          <a:lstStyle>
            <a:lvl1pPr algn="l">
              <a:defRPr sz="3600" b="0" cap="all"/>
            </a:lvl1pPr>
          </a:lstStyle>
          <a:p>
            <a:r>
              <a:rPr lang="en-US" altLang="zh-HK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3852863"/>
            <a:ext cx="6135687" cy="1633538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HK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40694-4BF1-4730-8CC9-F662C200E193}" type="datetimeFigureOut">
              <a:rPr lang="zh-HK" altLang="en-US" smtClean="0"/>
              <a:t>20/6/2021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7FC1A-6747-46D8-93DF-DE9AA88DB5AD}" type="slidenum">
              <a:rPr lang="zh-HK" altLang="en-US" smtClean="0"/>
              <a:t>‹#›</a:t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HK" smtClean="0"/>
              <a:t>Click to edit Master text styles</a:t>
            </a:r>
          </a:p>
          <a:p>
            <a:pPr lvl="1"/>
            <a:r>
              <a:rPr lang="en-US" altLang="zh-HK" smtClean="0"/>
              <a:t>Second level</a:t>
            </a:r>
          </a:p>
          <a:p>
            <a:pPr lvl="2"/>
            <a:r>
              <a:rPr lang="en-US" altLang="zh-HK" smtClean="0"/>
              <a:t>Third level</a:t>
            </a:r>
          </a:p>
          <a:p>
            <a:pPr lvl="3"/>
            <a:r>
              <a:rPr lang="en-US" altLang="zh-HK" smtClean="0"/>
              <a:t>Fourth level</a:t>
            </a:r>
          </a:p>
          <a:p>
            <a:pPr lvl="4"/>
            <a:r>
              <a:rPr lang="en-US" altLang="zh-HK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19600" y="1536192"/>
            <a:ext cx="3657600" cy="45902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altLang="zh-HK" smtClean="0"/>
              <a:t>Click to edit Master text styles</a:t>
            </a:r>
          </a:p>
          <a:p>
            <a:pPr lvl="1"/>
            <a:r>
              <a:rPr lang="en-US" altLang="zh-HK" smtClean="0"/>
              <a:t>Second level</a:t>
            </a:r>
          </a:p>
          <a:p>
            <a:pPr lvl="2"/>
            <a:r>
              <a:rPr lang="en-US" altLang="zh-HK" smtClean="0"/>
              <a:t>Third level</a:t>
            </a:r>
          </a:p>
          <a:p>
            <a:pPr lvl="3"/>
            <a:r>
              <a:rPr lang="en-US" altLang="zh-HK" smtClean="0"/>
              <a:t>Fourth level</a:t>
            </a:r>
          </a:p>
          <a:p>
            <a:pPr lvl="4"/>
            <a:r>
              <a:rPr lang="en-US" altLang="zh-HK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40694-4BF1-4730-8CC9-F662C200E193}" type="datetimeFigureOut">
              <a:rPr lang="zh-HK" altLang="en-US" smtClean="0"/>
              <a:t>20/6/2021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7FC1A-6747-46D8-93DF-DE9AA88DB5AD}" type="slidenum">
              <a:rPr lang="zh-HK" altLang="en-US" smtClean="0"/>
              <a:t>‹#›</a:t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zh-HK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HK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HK" smtClean="0"/>
              <a:t>Click to edit Master text styles</a:t>
            </a:r>
          </a:p>
          <a:p>
            <a:pPr lvl="1"/>
            <a:r>
              <a:rPr lang="en-US" altLang="zh-HK" smtClean="0"/>
              <a:t>Second level</a:t>
            </a:r>
          </a:p>
          <a:p>
            <a:pPr lvl="2"/>
            <a:r>
              <a:rPr lang="en-US" altLang="zh-HK" smtClean="0"/>
              <a:t>Third level</a:t>
            </a:r>
          </a:p>
          <a:p>
            <a:pPr lvl="3"/>
            <a:r>
              <a:rPr lang="en-US" altLang="zh-HK" smtClean="0"/>
              <a:t>Fourth level</a:t>
            </a:r>
          </a:p>
          <a:p>
            <a:pPr lvl="4"/>
            <a:r>
              <a:rPr lang="en-US" altLang="zh-HK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19600" y="1535113"/>
            <a:ext cx="3657600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HK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19600" y="2174875"/>
            <a:ext cx="3657600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altLang="zh-HK" smtClean="0"/>
              <a:t>Click to edit Master text styles</a:t>
            </a:r>
          </a:p>
          <a:p>
            <a:pPr lvl="1"/>
            <a:r>
              <a:rPr lang="en-US" altLang="zh-HK" smtClean="0"/>
              <a:t>Second level</a:t>
            </a:r>
          </a:p>
          <a:p>
            <a:pPr lvl="2"/>
            <a:r>
              <a:rPr lang="en-US" altLang="zh-HK" smtClean="0"/>
              <a:t>Third level</a:t>
            </a:r>
          </a:p>
          <a:p>
            <a:pPr lvl="3"/>
            <a:r>
              <a:rPr lang="en-US" altLang="zh-HK" smtClean="0"/>
              <a:t>Fourth level</a:t>
            </a:r>
          </a:p>
          <a:p>
            <a:pPr lvl="4"/>
            <a:r>
              <a:rPr lang="en-US" altLang="zh-HK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40694-4BF1-4730-8CC9-F662C200E193}" type="datetimeFigureOut">
              <a:rPr lang="zh-HK" altLang="en-US" smtClean="0"/>
              <a:t>20/6/2021</a:t>
            </a:fld>
            <a:endParaRPr lang="zh-HK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7FC1A-6747-46D8-93DF-DE9AA88DB5AD}" type="slidenum">
              <a:rPr lang="zh-HK" altLang="en-US" smtClean="0"/>
              <a:t>‹#›</a:t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40694-4BF1-4730-8CC9-F662C200E193}" type="datetimeFigureOut">
              <a:rPr lang="zh-HK" altLang="en-US" smtClean="0"/>
              <a:t>20/6/2021</a:t>
            </a:fld>
            <a:endParaRPr lang="zh-HK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7FC1A-6747-46D8-93DF-DE9AA88DB5AD}" type="slidenum">
              <a:rPr lang="zh-HK" altLang="en-US" smtClean="0"/>
              <a:t>‹#›</a:t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40694-4BF1-4730-8CC9-F662C200E193}" type="datetimeFigureOut">
              <a:rPr lang="zh-HK" altLang="en-US" smtClean="0"/>
              <a:t>20/6/2021</a:t>
            </a:fld>
            <a:endParaRPr lang="zh-HK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7FC1A-6747-46D8-93DF-DE9AA88DB5AD}" type="slidenum">
              <a:rPr lang="zh-HK" altLang="en-US" smtClean="0"/>
              <a:t>‹#›</a:t>
            </a:fld>
            <a:endParaRPr lang="zh-HK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1" y="5495544"/>
            <a:ext cx="7772400" cy="594360"/>
          </a:xfrm>
        </p:spPr>
        <p:txBody>
          <a:bodyPr anchor="b"/>
          <a:lstStyle>
            <a:lvl1pPr algn="ctr">
              <a:defRPr sz="2200" b="1"/>
            </a:lvl1pPr>
          </a:lstStyle>
          <a:p>
            <a:r>
              <a:rPr lang="en-US" altLang="zh-HK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4799" y="6096000"/>
            <a:ext cx="7772401" cy="609600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HK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40694-4BF1-4730-8CC9-F662C200E193}" type="datetimeFigureOut">
              <a:rPr lang="zh-HK" altLang="en-US" smtClean="0"/>
              <a:t>20/6/2021</a:t>
            </a:fld>
            <a:endParaRPr lang="zh-HK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HK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97FC1A-6747-46D8-93DF-DE9AA88DB5AD}" type="slidenum">
              <a:rPr lang="zh-HK" altLang="en-US" smtClean="0"/>
              <a:t>‹#›</a:t>
            </a:fld>
            <a:endParaRPr lang="zh-HK" alt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3"/>
          </p:nvPr>
        </p:nvSpPr>
        <p:spPr>
          <a:xfrm>
            <a:off x="304800" y="381000"/>
            <a:ext cx="7772400" cy="4942840"/>
          </a:xfrm>
        </p:spPr>
        <p:txBody>
          <a:bodyPr/>
          <a:lstStyle/>
          <a:p>
            <a:pPr lvl="0"/>
            <a:r>
              <a:rPr lang="en-US" altLang="zh-HK" smtClean="0"/>
              <a:t>Click to edit Master text styles</a:t>
            </a:r>
          </a:p>
          <a:p>
            <a:pPr lvl="1"/>
            <a:r>
              <a:rPr lang="en-US" altLang="zh-HK" smtClean="0"/>
              <a:t>Second level</a:t>
            </a:r>
          </a:p>
          <a:p>
            <a:pPr lvl="2"/>
            <a:r>
              <a:rPr lang="en-US" altLang="zh-HK" smtClean="0"/>
              <a:t>Third level</a:t>
            </a:r>
          </a:p>
          <a:p>
            <a:pPr lvl="3"/>
            <a:r>
              <a:rPr lang="en-US" altLang="zh-HK" smtClean="0"/>
              <a:t>Fourth level</a:t>
            </a:r>
          </a:p>
          <a:p>
            <a:pPr lvl="4"/>
            <a:r>
              <a:rPr lang="en-US" altLang="zh-HK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5495278"/>
            <a:ext cx="7772400" cy="594626"/>
          </a:xfrm>
        </p:spPr>
        <p:txBody>
          <a:bodyPr anchor="b"/>
          <a:lstStyle>
            <a:lvl1pPr algn="ctr">
              <a:defRPr sz="2200" b="1">
                <a:ln>
                  <a:noFill/>
                </a:ln>
                <a:solidFill>
                  <a:schemeClr val="tx2"/>
                </a:solidFill>
              </a:defRPr>
            </a:lvl1pPr>
          </a:lstStyle>
          <a:p>
            <a:r>
              <a:rPr lang="en-US" altLang="zh-HK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84582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HK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01752" y="6096000"/>
            <a:ext cx="7772400" cy="612648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altLang="zh-HK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440694-4BF1-4730-8CC9-F662C200E193}" type="datetimeFigureOut">
              <a:rPr lang="zh-HK" altLang="en-US" smtClean="0"/>
              <a:t>20/6/2021</a:t>
            </a:fld>
            <a:endParaRPr lang="zh-HK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4F97FC1A-6747-46D8-93DF-DE9AA88DB5AD}" type="slidenum">
              <a:rPr lang="zh-HK" altLang="en-US" smtClean="0"/>
              <a:t>‹#›</a:t>
            </a:fld>
            <a:endParaRPr lang="zh-HK" alt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HK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6200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altLang="zh-HK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620000" cy="480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HK" smtClean="0"/>
              <a:t>Click to edit Master text styles</a:t>
            </a:r>
          </a:p>
          <a:p>
            <a:pPr lvl="1"/>
            <a:r>
              <a:rPr lang="en-US" altLang="zh-HK" smtClean="0"/>
              <a:t>Second level</a:t>
            </a:r>
          </a:p>
          <a:p>
            <a:pPr lvl="2"/>
            <a:r>
              <a:rPr lang="en-US" altLang="zh-HK" smtClean="0"/>
              <a:t>Third level</a:t>
            </a:r>
          </a:p>
          <a:p>
            <a:pPr lvl="3"/>
            <a:r>
              <a:rPr lang="en-US" altLang="zh-HK" smtClean="0"/>
              <a:t>Fourth level</a:t>
            </a:r>
          </a:p>
          <a:p>
            <a:pPr lvl="4"/>
            <a:r>
              <a:rPr lang="en-US" altLang="zh-HK" smtClean="0"/>
              <a:t>Fifth level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8458200" y="0"/>
            <a:ext cx="685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8458200" y="5486400"/>
            <a:ext cx="685800" cy="685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31788" y="5648960"/>
            <a:ext cx="548640" cy="396240"/>
          </a:xfrm>
          <a:prstGeom prst="bracketPair">
            <a:avLst>
              <a:gd name="adj" fmla="val 17949"/>
            </a:avLst>
          </a:prstGeom>
          <a:ln w="19050">
            <a:solidFill>
              <a:srgbClr val="FFFFFF"/>
            </a:solidFill>
          </a:ln>
        </p:spPr>
        <p:txBody>
          <a:bodyPr vert="horz" lIns="0" tIns="0" rIns="0" bIns="0" rtlCol="0" anchor="ctr"/>
          <a:lstStyle>
            <a:lvl1pPr algn="ctr">
              <a:defRPr sz="1800">
                <a:solidFill>
                  <a:srgbClr val="FFFFFF"/>
                </a:solidFill>
              </a:defRPr>
            </a:lvl1pPr>
          </a:lstStyle>
          <a:p>
            <a:fld id="{4F97FC1A-6747-46D8-93DF-DE9AA88DB5AD}" type="slidenum">
              <a:rPr lang="zh-HK" altLang="en-US" smtClean="0"/>
              <a:t>‹#›</a:t>
            </a:fld>
            <a:endParaRPr lang="zh-HK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16200000">
            <a:off x="7586910" y="4048760"/>
            <a:ext cx="2367281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endParaRPr lang="zh-HK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16200000">
            <a:off x="7551351" y="1645920"/>
            <a:ext cx="2438399" cy="36576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fld id="{D1440694-4BF1-4730-8CC9-F662C200E193}" type="datetimeFigureOut">
              <a:rPr lang="zh-HK" altLang="en-US" smtClean="0"/>
              <a:t>20/6/2021</a:t>
            </a:fld>
            <a:endParaRPr lang="zh-HK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spcBef>
          <a:spcPct val="0"/>
        </a:spcBef>
        <a:buNone/>
        <a:defRPr sz="4600" kern="1200" cap="none" spc="-100" baseline="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0584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HK" sz="5400" b="1" dirty="0"/>
              <a:t>Capstone Project </a:t>
            </a:r>
            <a:r>
              <a:rPr lang="en-US" altLang="zh-HK" sz="5400" b="1" dirty="0" smtClean="0"/>
              <a:t>–</a:t>
            </a:r>
            <a:br>
              <a:rPr lang="en-US" altLang="zh-HK" sz="5400" b="1" dirty="0" smtClean="0"/>
            </a:br>
            <a:r>
              <a:rPr lang="en-US" altLang="zh-HK" sz="5400" b="1" dirty="0" smtClean="0"/>
              <a:t>The </a:t>
            </a:r>
            <a:r>
              <a:rPr lang="en-US" altLang="zh-HK" sz="5400" b="1" dirty="0"/>
              <a:t>Battle of the Neighborhoods</a:t>
            </a:r>
            <a:endParaRPr lang="zh-HK" altLang="en-US" sz="54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HK" b="1" dirty="0"/>
              <a:t>Applied Data Science by IBM/</a:t>
            </a:r>
            <a:r>
              <a:rPr lang="en-US" altLang="zh-HK" b="1" dirty="0" err="1"/>
              <a:t>Coursera</a:t>
            </a:r>
            <a:endParaRPr lang="zh-TW" altLang="zh-HK" dirty="0"/>
          </a:p>
          <a:p>
            <a:r>
              <a:rPr lang="en-US" altLang="zh-HK" dirty="0" smtClean="0"/>
              <a:t>By Edward</a:t>
            </a:r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26999021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Focus area by filters</a:t>
            </a:r>
            <a:endParaRPr lang="zh-HK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HK" b="1" dirty="0" smtClean="0"/>
              <a:t>locations </a:t>
            </a:r>
            <a:r>
              <a:rPr lang="en-US" altLang="zh-HK" b="1" dirty="0"/>
              <a:t>with </a:t>
            </a:r>
            <a:r>
              <a:rPr lang="en-US" altLang="zh-HK" b="1" dirty="0" smtClean="0"/>
              <a:t>&gt;2 schools </a:t>
            </a:r>
            <a:r>
              <a:rPr lang="en-US" altLang="zh-HK" b="1" dirty="0"/>
              <a:t>in radius of </a:t>
            </a:r>
            <a:r>
              <a:rPr lang="en-US" altLang="zh-HK" b="1" dirty="0"/>
              <a:t>250m &amp; 1</a:t>
            </a:r>
            <a:r>
              <a:rPr lang="en-US" altLang="zh-HK" b="1" dirty="0"/>
              <a:t> school </a:t>
            </a:r>
            <a:r>
              <a:rPr lang="en-US" altLang="zh-HK" b="1" dirty="0"/>
              <a:t>for children in radius of </a:t>
            </a:r>
            <a:r>
              <a:rPr lang="en-US" altLang="zh-HK" b="1" dirty="0" smtClean="0"/>
              <a:t>400m</a:t>
            </a:r>
            <a:r>
              <a:rPr lang="en-US" altLang="zh-HK" dirty="0" smtClean="0"/>
              <a:t>.</a:t>
            </a:r>
            <a:endParaRPr lang="zh-TW" altLang="zh-HK" dirty="0"/>
          </a:p>
          <a:p>
            <a:pPr lvl="1" fontAlgn="base" latinLnBrk="1"/>
            <a:r>
              <a:rPr lang="en-US" altLang="zh-HK" dirty="0"/>
              <a:t>Locations with more than two schools nearby: 111</a:t>
            </a:r>
            <a:endParaRPr lang="zh-TW" altLang="zh-HK" dirty="0"/>
          </a:p>
          <a:p>
            <a:pPr lvl="1" fontAlgn="base" latinLnBrk="1"/>
            <a:r>
              <a:rPr lang="en-US" altLang="zh-HK" dirty="0"/>
              <a:t>Locations with children school within 400m: 127</a:t>
            </a:r>
            <a:endParaRPr lang="zh-TW" altLang="zh-HK" dirty="0"/>
          </a:p>
          <a:p>
            <a:pPr lvl="1" fontAlgn="base" latinLnBrk="1"/>
            <a:r>
              <a:rPr lang="en-US" altLang="zh-HK" dirty="0"/>
              <a:t>Locations with both conditions met: 6</a:t>
            </a:r>
            <a:endParaRPr lang="zh-TW" altLang="zh-HK" dirty="0"/>
          </a:p>
          <a:p>
            <a:endParaRPr lang="zh-HK" alt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600200" y="3441938"/>
            <a:ext cx="5274310" cy="31616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1265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Focus area by filters</a:t>
            </a:r>
            <a:endParaRPr lang="zh-HK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HK" b="1" dirty="0" err="1" smtClean="0"/>
              <a:t>Heatmap</a:t>
            </a:r>
            <a:r>
              <a:rPr lang="en-US" altLang="zh-HK" b="1" dirty="0" smtClean="0"/>
              <a:t> View</a:t>
            </a:r>
            <a:endParaRPr lang="zh-TW" altLang="zh-HK" dirty="0"/>
          </a:p>
          <a:p>
            <a:endParaRPr lang="zh-HK" alt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1295400" y="2057400"/>
            <a:ext cx="6172200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340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Focus area by filters</a:t>
            </a:r>
            <a:endParaRPr lang="zh-HK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HK" b="1" dirty="0" smtClean="0"/>
              <a:t>Clusters</a:t>
            </a:r>
            <a:endParaRPr lang="zh-TW" altLang="zh-HK" dirty="0"/>
          </a:p>
          <a:p>
            <a:endParaRPr lang="zh-HK" altLang="en-US" dirty="0"/>
          </a:p>
        </p:txBody>
      </p:sp>
      <p:pic>
        <p:nvPicPr>
          <p:cNvPr id="6" name="Picture 5"/>
          <p:cNvPicPr/>
          <p:nvPr/>
        </p:nvPicPr>
        <p:blipFill>
          <a:blip r:embed="rId2"/>
          <a:stretch>
            <a:fillRect/>
          </a:stretch>
        </p:blipFill>
        <p:spPr>
          <a:xfrm>
            <a:off x="1066800" y="2209800"/>
            <a:ext cx="66294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35593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b="1" dirty="0" smtClean="0"/>
              <a:t>Results</a:t>
            </a:r>
            <a:endParaRPr lang="zh-HK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HK" dirty="0" smtClean="0"/>
              <a:t>Primary focus –location </a:t>
            </a:r>
            <a:r>
              <a:rPr lang="en-US" altLang="zh-HK" dirty="0"/>
              <a:t>data for schools that serve the younger kids, e.g. </a:t>
            </a:r>
            <a:r>
              <a:rPr lang="en-US" altLang="zh-HK" dirty="0" err="1"/>
              <a:t>nusery</a:t>
            </a:r>
            <a:r>
              <a:rPr lang="en-US" altLang="zh-HK" dirty="0"/>
              <a:t>, kindergarten, junior and primary schools. </a:t>
            </a:r>
            <a:endParaRPr lang="en-US" altLang="zh-HK" dirty="0" smtClean="0"/>
          </a:p>
          <a:p>
            <a:r>
              <a:rPr lang="en-US" altLang="zh-HK" dirty="0" smtClean="0"/>
              <a:t>Located </a:t>
            </a:r>
            <a:r>
              <a:rPr lang="en-US" altLang="zh-HK" dirty="0"/>
              <a:t>several areas with cluster of schools in central </a:t>
            </a:r>
            <a:r>
              <a:rPr lang="en-US" altLang="zh-HK" dirty="0" err="1"/>
              <a:t>london</a:t>
            </a:r>
            <a:r>
              <a:rPr lang="en-US" altLang="zh-HK" dirty="0"/>
              <a:t> near </a:t>
            </a:r>
            <a:r>
              <a:rPr lang="en-US" altLang="zh-HK" dirty="0" err="1"/>
              <a:t>Holborn</a:t>
            </a:r>
            <a:r>
              <a:rPr lang="en-US" altLang="zh-HK" dirty="0"/>
              <a:t>, </a:t>
            </a:r>
            <a:r>
              <a:rPr lang="en-US" altLang="zh-HK" dirty="0" err="1"/>
              <a:t>Notting</a:t>
            </a:r>
            <a:r>
              <a:rPr lang="en-US" altLang="zh-HK" dirty="0"/>
              <a:t> Hill, Victoria, Waterloo and Whitechapel. </a:t>
            </a:r>
            <a:endParaRPr lang="en-US" altLang="zh-HK" dirty="0" smtClean="0"/>
          </a:p>
          <a:p>
            <a:r>
              <a:rPr lang="en-US" altLang="zh-HK" dirty="0" err="1" smtClean="0"/>
              <a:t>Notting</a:t>
            </a:r>
            <a:r>
              <a:rPr lang="en-US" altLang="zh-HK" dirty="0" smtClean="0"/>
              <a:t> </a:t>
            </a:r>
            <a:r>
              <a:rPr lang="en-US" altLang="zh-HK" dirty="0"/>
              <a:t>hill and Victoria are the areas closest to city centre with decent number of schools for children available.</a:t>
            </a:r>
            <a:endParaRPr lang="zh-TW" altLang="zh-HK" dirty="0"/>
          </a:p>
          <a:p>
            <a:r>
              <a:rPr lang="en-US" altLang="zh-HK" dirty="0" smtClean="0"/>
              <a:t>with </a:t>
            </a:r>
            <a:r>
              <a:rPr lang="en-US" altLang="zh-HK" dirty="0"/>
              <a:t>more than two </a:t>
            </a:r>
            <a:r>
              <a:rPr lang="en-US" altLang="zh-HK" dirty="0" smtClean="0"/>
              <a:t>schools </a:t>
            </a:r>
            <a:r>
              <a:rPr lang="en-US" altLang="zh-HK" dirty="0"/>
              <a:t>in radius of 250m and those with schools for </a:t>
            </a:r>
            <a:r>
              <a:rPr lang="en-US" altLang="zh-HK" dirty="0" err="1"/>
              <a:t>childern</a:t>
            </a:r>
            <a:r>
              <a:rPr lang="en-US" altLang="zh-HK" dirty="0"/>
              <a:t> closer than 400m were included</a:t>
            </a:r>
            <a:r>
              <a:rPr lang="en-US" altLang="zh-HK" dirty="0" smtClean="0"/>
              <a:t>.</a:t>
            </a:r>
            <a:endParaRPr lang="zh-TW" altLang="zh-HK" dirty="0"/>
          </a:p>
          <a:p>
            <a:r>
              <a:rPr lang="en-US" altLang="zh-HK" dirty="0" smtClean="0"/>
              <a:t>Formed 3 </a:t>
            </a:r>
            <a:r>
              <a:rPr lang="en-US" altLang="zh-HK" dirty="0"/>
              <a:t>clusters </a:t>
            </a:r>
            <a:r>
              <a:rPr lang="en-US" altLang="zh-HK" dirty="0" smtClean="0"/>
              <a:t>(</a:t>
            </a:r>
            <a:r>
              <a:rPr lang="en-US" altLang="zh-HK" dirty="0"/>
              <a:t>potential best </a:t>
            </a:r>
            <a:r>
              <a:rPr lang="en-US" altLang="zh-HK" dirty="0" smtClean="0"/>
              <a:t>solution) within </a:t>
            </a:r>
            <a:r>
              <a:rPr lang="en-US" altLang="zh-HK" dirty="0"/>
              <a:t>the area of Victoria </a:t>
            </a:r>
            <a:r>
              <a:rPr lang="en-US" altLang="zh-HK" dirty="0" smtClean="0"/>
              <a:t>based </a:t>
            </a:r>
            <a:r>
              <a:rPr lang="en-US" altLang="zh-HK" dirty="0"/>
              <a:t>on our assumptions</a:t>
            </a:r>
            <a:r>
              <a:rPr lang="en-US" altLang="zh-HK" dirty="0" smtClean="0"/>
              <a:t>.</a:t>
            </a:r>
          </a:p>
          <a:p>
            <a:r>
              <a:rPr lang="en-US" altLang="zh-HK" dirty="0" smtClean="0"/>
              <a:t>Might not be the optimal </a:t>
            </a:r>
            <a:r>
              <a:rPr lang="en-US" altLang="zh-HK" dirty="0"/>
              <a:t>locations </a:t>
            </a:r>
            <a:r>
              <a:rPr lang="en-US" altLang="zh-HK" dirty="0" smtClean="0"/>
              <a:t>but </a:t>
            </a:r>
            <a:r>
              <a:rPr lang="en-US" altLang="zh-HK" dirty="0"/>
              <a:t>a good starting </a:t>
            </a:r>
            <a:r>
              <a:rPr lang="en-US" altLang="zh-HK" dirty="0" smtClean="0"/>
              <a:t>/ benchmark</a:t>
            </a:r>
            <a:endParaRPr lang="zh-TW" altLang="zh-HK" dirty="0"/>
          </a:p>
          <a:p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2575078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b="1" dirty="0" smtClean="0"/>
              <a:t>Conclusion</a:t>
            </a:r>
            <a:endParaRPr lang="zh-HK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HK" dirty="0" smtClean="0"/>
              <a:t>Targeting </a:t>
            </a:r>
            <a:r>
              <a:rPr lang="en-US" altLang="zh-HK" dirty="0"/>
              <a:t>to expats or immigrants interested in moving into </a:t>
            </a:r>
            <a:r>
              <a:rPr lang="en-US" altLang="zh-HK" b="1" dirty="0"/>
              <a:t>London</a:t>
            </a:r>
            <a:r>
              <a:rPr lang="en-US" altLang="zh-HK" dirty="0"/>
              <a:t>, UK. </a:t>
            </a:r>
            <a:endParaRPr lang="en-US" altLang="zh-HK" dirty="0" smtClean="0"/>
          </a:p>
          <a:p>
            <a:r>
              <a:rPr lang="en-US" altLang="zh-HK" dirty="0" smtClean="0"/>
              <a:t>The </a:t>
            </a:r>
            <a:r>
              <a:rPr lang="en-US" altLang="zh-HK" dirty="0"/>
              <a:t>neighborhoods with sufficient education institutes for children and then ranked by its </a:t>
            </a:r>
            <a:r>
              <a:rPr lang="en-US" altLang="zh-HK" b="1" dirty="0"/>
              <a:t>proximity to the city center</a:t>
            </a:r>
            <a:r>
              <a:rPr lang="en-US" altLang="zh-HK" dirty="0"/>
              <a:t> </a:t>
            </a:r>
            <a:r>
              <a:rPr lang="en-US" altLang="zh-HK" dirty="0" smtClean="0"/>
              <a:t>.</a:t>
            </a:r>
            <a:endParaRPr lang="zh-TW" altLang="zh-HK" dirty="0"/>
          </a:p>
          <a:p>
            <a:r>
              <a:rPr lang="en-US" altLang="zh-HK" dirty="0"/>
              <a:t>By using location data from Foursquare and building our data science model to </a:t>
            </a:r>
            <a:r>
              <a:rPr lang="en-US" altLang="zh-HK" dirty="0" err="1"/>
              <a:t>analyse</a:t>
            </a:r>
            <a:r>
              <a:rPr lang="en-US" altLang="zh-HK" dirty="0"/>
              <a:t> the data. </a:t>
            </a:r>
            <a:endParaRPr lang="en-US" altLang="zh-HK" dirty="0" smtClean="0"/>
          </a:p>
          <a:p>
            <a:r>
              <a:rPr lang="en-US" altLang="zh-HK" dirty="0" smtClean="0"/>
              <a:t>Narrowed </a:t>
            </a:r>
            <a:r>
              <a:rPr lang="en-US" altLang="zh-HK" dirty="0"/>
              <a:t>down to 2 neighborhoods, i.e. </a:t>
            </a:r>
            <a:r>
              <a:rPr lang="en-US" altLang="zh-HK" dirty="0" err="1"/>
              <a:t>Notting</a:t>
            </a:r>
            <a:r>
              <a:rPr lang="en-US" altLang="zh-HK" dirty="0"/>
              <a:t> Hill and </a:t>
            </a:r>
            <a:r>
              <a:rPr lang="en-US" altLang="zh-HK" dirty="0" smtClean="0"/>
              <a:t>Victoria</a:t>
            </a:r>
          </a:p>
          <a:p>
            <a:r>
              <a:rPr lang="en-US" altLang="zh-HK" dirty="0" smtClean="0"/>
              <a:t>Suggested </a:t>
            </a:r>
            <a:r>
              <a:rPr lang="en-US" altLang="zh-HK" dirty="0"/>
              <a:t>3 clusters which are closer to the city centre and with sufficient schools available for those new families moving into London.</a:t>
            </a:r>
            <a:endParaRPr lang="zh-TW" altLang="zh-HK" dirty="0"/>
          </a:p>
          <a:p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585507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b="1" dirty="0" smtClean="0"/>
              <a:t>Background</a:t>
            </a:r>
            <a:endParaRPr lang="zh-TW" altLang="zh-H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HK" b="1" dirty="0"/>
              <a:t>Optimal neighborhoods for new </a:t>
            </a:r>
            <a:r>
              <a:rPr lang="en-US" altLang="zh-HK" b="1" dirty="0" smtClean="0"/>
              <a:t>comers</a:t>
            </a:r>
          </a:p>
          <a:p>
            <a:pPr lvl="1"/>
            <a:r>
              <a:rPr lang="en-US" altLang="zh-HK" dirty="0"/>
              <a:t>London is the capital of UK, which attracts immigration from both domestic and international. </a:t>
            </a:r>
            <a:endParaRPr lang="en-US" altLang="zh-HK" dirty="0" smtClean="0"/>
          </a:p>
          <a:p>
            <a:pPr lvl="1"/>
            <a:r>
              <a:rPr lang="en-US" altLang="zh-HK" dirty="0" smtClean="0"/>
              <a:t>In </a:t>
            </a:r>
            <a:r>
              <a:rPr lang="en-US" altLang="zh-HK" dirty="0"/>
              <a:t>2018/19, there were more than 340 thousands of immigration moving into London. </a:t>
            </a:r>
            <a:endParaRPr lang="en-US" altLang="zh-HK" dirty="0" smtClean="0"/>
          </a:p>
          <a:p>
            <a:pPr lvl="1"/>
            <a:r>
              <a:rPr lang="en-US" altLang="zh-HK" dirty="0" smtClean="0"/>
              <a:t>New </a:t>
            </a:r>
            <a:r>
              <a:rPr lang="en-US" altLang="zh-HK" dirty="0"/>
              <a:t>immigration family always find themselves struggling in finding the best spot for their family.</a:t>
            </a:r>
            <a:endParaRPr lang="zh-TW" altLang="zh-HK" dirty="0"/>
          </a:p>
          <a:p>
            <a:pPr lvl="1"/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40706154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b="1" dirty="0"/>
              <a:t>Relocation Problem</a:t>
            </a:r>
            <a:endParaRPr lang="zh-TW" altLang="zh-HK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HK" dirty="0" smtClean="0"/>
              <a:t>Solve for </a:t>
            </a:r>
            <a:r>
              <a:rPr lang="en-US" altLang="zh-HK" dirty="0"/>
              <a:t>the optimal location for </a:t>
            </a:r>
            <a:r>
              <a:rPr lang="en-US" altLang="zh-HK" dirty="0" smtClean="0"/>
              <a:t>expats </a:t>
            </a:r>
            <a:r>
              <a:rPr lang="en-US" altLang="zh-HK" dirty="0"/>
              <a:t>or immigrants interested in moving into </a:t>
            </a:r>
            <a:r>
              <a:rPr lang="en-US" altLang="zh-HK" b="1" dirty="0"/>
              <a:t>London</a:t>
            </a:r>
            <a:r>
              <a:rPr lang="en-US" altLang="zh-HK" dirty="0"/>
              <a:t>, UK.</a:t>
            </a:r>
            <a:endParaRPr lang="zh-TW" altLang="zh-HK" dirty="0"/>
          </a:p>
          <a:p>
            <a:r>
              <a:rPr lang="en-US" altLang="zh-HK" dirty="0" smtClean="0"/>
              <a:t>Basic assumptions –</a:t>
            </a:r>
            <a:r>
              <a:rPr lang="en-US" altLang="zh-HK" dirty="0"/>
              <a:t> </a:t>
            </a:r>
            <a:r>
              <a:rPr lang="en-US" altLang="zh-HK" dirty="0" smtClean="0"/>
              <a:t>education is </a:t>
            </a:r>
            <a:r>
              <a:rPr lang="en-US" altLang="zh-HK" dirty="0"/>
              <a:t>the most critical for home </a:t>
            </a:r>
            <a:r>
              <a:rPr lang="en-US" altLang="zh-HK" dirty="0" smtClean="0"/>
              <a:t>location. </a:t>
            </a:r>
            <a:r>
              <a:rPr lang="en-US" altLang="zh-HK" dirty="0"/>
              <a:t>Neighborhoods with sufficient education institutes for children will be ranked by its </a:t>
            </a:r>
            <a:r>
              <a:rPr lang="en-US" altLang="zh-HK" b="1" dirty="0"/>
              <a:t>proximity to the city center</a:t>
            </a:r>
            <a:r>
              <a:rPr lang="en-US" altLang="zh-HK" dirty="0"/>
              <a:t> as it will be more convenient for the parents to commute to work.</a:t>
            </a:r>
            <a:endParaRPr lang="zh-TW" altLang="zh-HK" dirty="0"/>
          </a:p>
          <a:p>
            <a:r>
              <a:rPr lang="en-US" altLang="zh-HK" dirty="0" smtClean="0"/>
              <a:t>A data </a:t>
            </a:r>
            <a:r>
              <a:rPr lang="en-US" altLang="zh-HK" dirty="0"/>
              <a:t>science model will be built to specify few most suitable </a:t>
            </a:r>
            <a:r>
              <a:rPr lang="en-US" altLang="zh-HK" dirty="0" err="1"/>
              <a:t>neighbourhoods</a:t>
            </a:r>
            <a:r>
              <a:rPr lang="en-US" altLang="zh-HK" dirty="0"/>
              <a:t> based on this criteria. Advantages of each area will then be clearly expressed so that best possible final location can be chosen by the new family.</a:t>
            </a:r>
            <a:endParaRPr lang="zh-TW" altLang="zh-HK" dirty="0"/>
          </a:p>
          <a:p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1355414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b="1" dirty="0" smtClean="0"/>
              <a:t>Data</a:t>
            </a:r>
            <a:endParaRPr lang="zh-HK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HK" sz="2000" dirty="0"/>
              <a:t>Based on definition of our problem, factors that will influence our </a:t>
            </a:r>
            <a:r>
              <a:rPr lang="en-US" altLang="zh-HK" sz="2000" dirty="0" smtClean="0"/>
              <a:t>decision </a:t>
            </a:r>
            <a:r>
              <a:rPr lang="en-US" altLang="zh-HK" sz="2000" dirty="0"/>
              <a:t>are:</a:t>
            </a:r>
            <a:endParaRPr lang="zh-TW" altLang="zh-HK" sz="2000" dirty="0"/>
          </a:p>
          <a:p>
            <a:pPr lvl="1"/>
            <a:r>
              <a:rPr lang="en-US" altLang="zh-HK" sz="1800" dirty="0"/>
              <a:t>number of schools in the neighborhood (any type of schools)</a:t>
            </a:r>
            <a:endParaRPr lang="zh-TW" altLang="zh-HK" sz="1800" dirty="0"/>
          </a:p>
          <a:p>
            <a:pPr lvl="1"/>
            <a:r>
              <a:rPr lang="en-US" altLang="zh-HK" sz="1800" dirty="0"/>
              <a:t>number of schools for young kids in the neighborhood</a:t>
            </a:r>
            <a:endParaRPr lang="zh-TW" altLang="zh-HK" sz="1800" dirty="0"/>
          </a:p>
          <a:p>
            <a:pPr lvl="1"/>
            <a:r>
              <a:rPr lang="en-US" altLang="zh-HK" sz="1800" dirty="0"/>
              <a:t>distance of neighborhood from city </a:t>
            </a:r>
            <a:r>
              <a:rPr lang="en-US" altLang="zh-HK" sz="1800" dirty="0" smtClean="0"/>
              <a:t>center</a:t>
            </a:r>
          </a:p>
          <a:p>
            <a:pPr lvl="1"/>
            <a:r>
              <a:rPr lang="en-US" altLang="zh-HK" sz="1800" dirty="0"/>
              <a:t>coordinate of London center will </a:t>
            </a:r>
            <a:r>
              <a:rPr lang="en-US" altLang="zh-HK" sz="1800" dirty="0" smtClean="0"/>
              <a:t>use Trafalgar Square</a:t>
            </a:r>
            <a:endParaRPr lang="zh-TW" altLang="zh-HK" sz="2800" dirty="0"/>
          </a:p>
          <a:p>
            <a:pPr lvl="1"/>
            <a:r>
              <a:rPr lang="en-US" altLang="zh-HK" sz="1800" dirty="0"/>
              <a:t>364 candidate neighborhood centers generated for our analysis</a:t>
            </a:r>
            <a:endParaRPr lang="zh-TW" altLang="zh-HK" sz="2800" dirty="0"/>
          </a:p>
          <a:p>
            <a:pPr lvl="1"/>
            <a:endParaRPr lang="zh-TW" altLang="zh-HK" sz="1800" dirty="0"/>
          </a:p>
          <a:p>
            <a:endParaRPr lang="zh-HK" altLang="en-US" sz="2000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752600" y="3962400"/>
            <a:ext cx="4207510" cy="245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6460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b="1" dirty="0" smtClean="0"/>
              <a:t>Foursquare</a:t>
            </a:r>
            <a:endParaRPr lang="zh-HK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fontAlgn="base" latinLnBrk="1"/>
            <a:r>
              <a:rPr lang="en-US" altLang="zh-HK" dirty="0"/>
              <a:t>Total number of schools: 122</a:t>
            </a:r>
            <a:endParaRPr lang="zh-TW" altLang="zh-HK" dirty="0"/>
          </a:p>
          <a:p>
            <a:pPr fontAlgn="base" latinLnBrk="1"/>
            <a:r>
              <a:rPr lang="en-US" altLang="zh-HK" dirty="0"/>
              <a:t>Total number of Children schools: 25</a:t>
            </a:r>
            <a:endParaRPr lang="zh-TW" altLang="zh-HK" dirty="0"/>
          </a:p>
          <a:p>
            <a:pPr fontAlgn="base" latinLnBrk="1"/>
            <a:r>
              <a:rPr lang="en-US" altLang="zh-HK" dirty="0"/>
              <a:t>Percentage of Children schools: 20.49%</a:t>
            </a:r>
            <a:endParaRPr lang="zh-TW" altLang="zh-HK" dirty="0"/>
          </a:p>
          <a:p>
            <a:pPr fontAlgn="base" latinLnBrk="1"/>
            <a:r>
              <a:rPr lang="en-US" altLang="zh-HK" dirty="0"/>
              <a:t>Average number of schools in neighborhood</a:t>
            </a:r>
            <a:r>
              <a:rPr lang="en-US" altLang="zh-HK" dirty="0" smtClean="0"/>
              <a:t>: 7.1</a:t>
            </a:r>
            <a:endParaRPr lang="zh-TW" altLang="zh-HK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752600" y="3276600"/>
            <a:ext cx="5274310" cy="3128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437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b="1" dirty="0"/>
              <a:t>Methodology </a:t>
            </a:r>
            <a:endParaRPr lang="zh-HK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HK" b="1" dirty="0" smtClean="0"/>
              <a:t>Location </a:t>
            </a:r>
            <a:r>
              <a:rPr lang="en-US" altLang="zh-HK" b="1" dirty="0"/>
              <a:t>and type (category) of every school within 6km from London city center</a:t>
            </a:r>
            <a:r>
              <a:rPr lang="en-US" altLang="zh-HK" dirty="0"/>
              <a:t> </a:t>
            </a:r>
            <a:endParaRPr lang="en-US" altLang="zh-HK" dirty="0" smtClean="0"/>
          </a:p>
          <a:p>
            <a:r>
              <a:rPr lang="en-US" altLang="zh-HK" dirty="0" smtClean="0"/>
              <a:t>Calculation </a:t>
            </a:r>
            <a:r>
              <a:rPr lang="en-US" altLang="zh-HK" dirty="0"/>
              <a:t>and exploration of </a:t>
            </a:r>
            <a:r>
              <a:rPr lang="en-US" altLang="zh-HK" b="1" dirty="0" smtClean="0"/>
              <a:t>density </a:t>
            </a:r>
            <a:r>
              <a:rPr lang="en-US" altLang="zh-HK" b="1" dirty="0"/>
              <a:t>of </a:t>
            </a:r>
            <a:r>
              <a:rPr lang="en-US" altLang="zh-HK" b="1" dirty="0" smtClean="0"/>
              <a:t>schools</a:t>
            </a:r>
            <a:r>
              <a:rPr lang="en-US" altLang="zh-HK" dirty="0" smtClean="0"/>
              <a:t> </a:t>
            </a:r>
            <a:r>
              <a:rPr lang="en-US" altLang="zh-HK" dirty="0"/>
              <a:t>across different areas of London </a:t>
            </a:r>
            <a:r>
              <a:rPr lang="en-US" altLang="zh-HK" dirty="0" smtClean="0"/>
              <a:t>using</a:t>
            </a:r>
            <a:r>
              <a:rPr lang="en-US" altLang="zh-HK" dirty="0"/>
              <a:t> </a:t>
            </a:r>
            <a:r>
              <a:rPr lang="en-US" altLang="zh-HK" b="1" dirty="0" err="1"/>
              <a:t>heatmaps</a:t>
            </a:r>
            <a:r>
              <a:rPr lang="en-US" altLang="zh-HK" dirty="0"/>
              <a:t> to identify a few promising </a:t>
            </a:r>
            <a:r>
              <a:rPr lang="en-US" altLang="zh-HK" dirty="0" smtClean="0"/>
              <a:t>areas</a:t>
            </a:r>
          </a:p>
          <a:p>
            <a:r>
              <a:rPr lang="en-US" altLang="zh-HK" dirty="0" smtClean="0"/>
              <a:t>Focus </a:t>
            </a:r>
            <a:r>
              <a:rPr lang="en-US" altLang="zh-HK" dirty="0"/>
              <a:t>on most promising areas and within those create </a:t>
            </a:r>
            <a:r>
              <a:rPr lang="en-US" altLang="zh-HK" b="1" dirty="0"/>
              <a:t>clusters of locations that meet some basic </a:t>
            </a:r>
            <a:r>
              <a:rPr lang="en-US" altLang="zh-HK" b="1" dirty="0" smtClean="0"/>
              <a:t>requirements</a:t>
            </a:r>
            <a:endParaRPr lang="en-US" altLang="zh-HK" dirty="0" smtClean="0"/>
          </a:p>
          <a:p>
            <a:r>
              <a:rPr lang="en-US" altLang="zh-HK" dirty="0" smtClean="0"/>
              <a:t>Present </a:t>
            </a:r>
            <a:r>
              <a:rPr lang="en-US" altLang="zh-HK" dirty="0"/>
              <a:t>map </a:t>
            </a:r>
            <a:r>
              <a:rPr lang="en-US" altLang="zh-HK" dirty="0" smtClean="0"/>
              <a:t>by creating </a:t>
            </a:r>
            <a:r>
              <a:rPr lang="en-US" altLang="zh-HK" dirty="0"/>
              <a:t>clusters (using </a:t>
            </a:r>
            <a:r>
              <a:rPr lang="en-US" altLang="zh-HK" b="1" dirty="0"/>
              <a:t>k-means clustering</a:t>
            </a:r>
            <a:r>
              <a:rPr lang="en-US" altLang="zh-HK" dirty="0"/>
              <a:t>) of those locations to identify </a:t>
            </a:r>
            <a:r>
              <a:rPr lang="en-US" altLang="zh-HK" dirty="0" smtClean="0"/>
              <a:t>neighborhoods for </a:t>
            </a:r>
            <a:r>
              <a:rPr lang="en-US" altLang="zh-HK" dirty="0"/>
              <a:t>optimal venue location by stakeholders.</a:t>
            </a:r>
            <a:endParaRPr lang="zh-TW" altLang="zh-HK" dirty="0"/>
          </a:p>
          <a:p>
            <a:endParaRPr lang="zh-TW" altLang="zh-HK" dirty="0"/>
          </a:p>
          <a:p>
            <a:endParaRPr lang="zh-HK" altLang="en-US" dirty="0"/>
          </a:p>
        </p:txBody>
      </p:sp>
    </p:spTree>
    <p:extLst>
      <p:ext uri="{BB962C8B-B14F-4D97-AF65-F5344CB8AC3E}">
        <p14:creationId xmlns:p14="http://schemas.microsoft.com/office/powerpoint/2010/main" val="3990053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Analysis</a:t>
            </a:r>
            <a:endParaRPr lang="zh-HK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HK" dirty="0" err="1" smtClean="0"/>
              <a:t>Heatmap</a:t>
            </a:r>
            <a:r>
              <a:rPr lang="en-US" altLang="zh-HK" dirty="0" smtClean="0"/>
              <a:t> </a:t>
            </a:r>
            <a:r>
              <a:rPr lang="en-US" altLang="zh-HK" dirty="0"/>
              <a:t>/ density of schools </a:t>
            </a:r>
            <a:r>
              <a:rPr lang="en-US" altLang="zh-HK" dirty="0" smtClean="0"/>
              <a:t>with </a:t>
            </a:r>
            <a:r>
              <a:rPr lang="en-US" altLang="zh-HK" b="1" dirty="0" smtClean="0"/>
              <a:t>borders </a:t>
            </a:r>
            <a:r>
              <a:rPr lang="en-US" altLang="zh-HK" b="1" dirty="0"/>
              <a:t>of London boroughs</a:t>
            </a:r>
            <a:endParaRPr lang="zh-HK" alt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1295400" y="2438400"/>
            <a:ext cx="63246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163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dirty="0" smtClean="0"/>
              <a:t>Analysis</a:t>
            </a:r>
            <a:endParaRPr lang="zh-HK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HK" dirty="0" err="1" smtClean="0"/>
              <a:t>Heatmap</a:t>
            </a:r>
            <a:r>
              <a:rPr lang="en-US" altLang="zh-HK" dirty="0" smtClean="0"/>
              <a:t> </a:t>
            </a:r>
            <a:r>
              <a:rPr lang="en-US" altLang="zh-HK" dirty="0"/>
              <a:t>/ density of Children Schools</a:t>
            </a:r>
            <a:r>
              <a:rPr lang="en-US" altLang="zh-HK" dirty="0" smtClean="0"/>
              <a:t> with </a:t>
            </a:r>
            <a:r>
              <a:rPr lang="en-US" altLang="zh-HK" b="1" dirty="0" smtClean="0"/>
              <a:t>borders </a:t>
            </a:r>
            <a:r>
              <a:rPr lang="en-US" altLang="zh-HK" b="1" dirty="0"/>
              <a:t>of London boroughs</a:t>
            </a:r>
            <a:endParaRPr lang="zh-HK" altLang="en-US" dirty="0"/>
          </a:p>
        </p:txBody>
      </p:sp>
      <p:pic>
        <p:nvPicPr>
          <p:cNvPr id="5" name="Picture 4"/>
          <p:cNvPicPr/>
          <p:nvPr/>
        </p:nvPicPr>
        <p:blipFill>
          <a:blip r:embed="rId2"/>
          <a:stretch>
            <a:fillRect/>
          </a:stretch>
        </p:blipFill>
        <p:spPr>
          <a:xfrm>
            <a:off x="1066800" y="2286000"/>
            <a:ext cx="64770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050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HK" b="1" dirty="0" err="1"/>
              <a:t>Notting</a:t>
            </a:r>
            <a:r>
              <a:rPr lang="en-US" altLang="zh-HK" b="1" dirty="0"/>
              <a:t> Hill and </a:t>
            </a:r>
            <a:r>
              <a:rPr lang="en-US" altLang="zh-HK" b="1" dirty="0" smtClean="0"/>
              <a:t>Victoria</a:t>
            </a:r>
            <a:endParaRPr lang="zh-HK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HK" dirty="0"/>
              <a:t>This map has covered one of the schools cluster in the west London and it's good for family as Hyde Park is right at the centre of this area.</a:t>
            </a:r>
            <a:endParaRPr lang="zh-TW" altLang="zh-HK" dirty="0"/>
          </a:p>
          <a:p>
            <a:pPr marL="114300" indent="0">
              <a:buNone/>
            </a:pPr>
            <a:endParaRPr lang="zh-HK" altLang="en-US" dirty="0"/>
          </a:p>
        </p:txBody>
      </p:sp>
      <p:pic>
        <p:nvPicPr>
          <p:cNvPr id="4" name="Picture 3"/>
          <p:cNvPicPr/>
          <p:nvPr/>
        </p:nvPicPr>
        <p:blipFill>
          <a:blip r:embed="rId2"/>
          <a:stretch>
            <a:fillRect/>
          </a:stretch>
        </p:blipFill>
        <p:spPr>
          <a:xfrm>
            <a:off x="914400" y="2743200"/>
            <a:ext cx="7086600" cy="3733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7241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djacenc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mbria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明朝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djacency">
      <a:fillStyleLst>
        <a:solidFill>
          <a:schemeClr val="phClr"/>
        </a:solidFill>
        <a:solidFill>
          <a:schemeClr val="phClr">
            <a:tint val="55000"/>
          </a:schemeClr>
        </a:solidFill>
        <a:solidFill>
          <a:schemeClr val="phClr"/>
        </a:soli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algn="bl" rotWithShape="0">
              <a:srgbClr val="000000">
                <a:alpha val="60000"/>
              </a:srgbClr>
            </a:outerShdw>
          </a:effectLst>
        </a:effectStyle>
        <a:effectStyle>
          <a:effectLst/>
          <a:scene3d>
            <a:camera prst="orthographicFront">
              <a:rot lat="0" lon="0" rev="0"/>
            </a:camera>
            <a:lightRig rig="brightRoom" dir="tl">
              <a:rot lat="0" lon="0" rev="1800000"/>
            </a:lightRig>
          </a:scene3d>
          <a:sp3d contourW="10160" prstMaterial="dkEdge">
            <a:bevelT w="38100" h="50800" prst="angle"/>
            <a:contourClr>
              <a:schemeClr val="phClr">
                <a:shade val="4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</a:schemeClr>
            </a:gs>
            <a:gs pos="75000">
              <a:schemeClr val="phClr">
                <a:shade val="100000"/>
                <a:satMod val="115000"/>
              </a:schemeClr>
            </a:gs>
            <a:gs pos="100000">
              <a:schemeClr val="phClr">
                <a:shade val="70000"/>
                <a:satMod val="130000"/>
              </a:schemeClr>
            </a:gs>
          </a:gsLst>
          <a:path path="circle">
            <a:fillToRect l="20000" t="50000" r="10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7000"/>
              </a:schemeClr>
              <a:schemeClr val="phClr">
                <a:shade val="96000"/>
              </a:schemeClr>
            </a:duotone>
          </a:blip>
          <a:tile tx="0" ty="0" sx="32000" sy="32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Adjacency</Template>
  <TotalTime>24</TotalTime>
  <Words>393</Words>
  <Application>Microsoft Office PowerPoint</Application>
  <PresentationFormat>On-screen Show (4:3)</PresentationFormat>
  <Paragraphs>57</Paragraphs>
  <Slides>14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Adjacency</vt:lpstr>
      <vt:lpstr>Capstone Project – The Battle of the Neighborhoods</vt:lpstr>
      <vt:lpstr>Background</vt:lpstr>
      <vt:lpstr>Relocation Problem</vt:lpstr>
      <vt:lpstr>Data</vt:lpstr>
      <vt:lpstr>Foursquare</vt:lpstr>
      <vt:lpstr>Methodology </vt:lpstr>
      <vt:lpstr>Analysis</vt:lpstr>
      <vt:lpstr>Analysis</vt:lpstr>
      <vt:lpstr>Notting Hill and Victoria</vt:lpstr>
      <vt:lpstr>Focus area by filters</vt:lpstr>
      <vt:lpstr>Focus area by filters</vt:lpstr>
      <vt:lpstr>Focus area by filters</vt:lpstr>
      <vt:lpstr>Results</vt:lpstr>
      <vt:lpstr>Conclusion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 Project – The Battle of the Neighborhoods</dc:title>
  <dc:creator>user</dc:creator>
  <cp:lastModifiedBy>user</cp:lastModifiedBy>
  <cp:revision>7</cp:revision>
  <dcterms:created xsi:type="dcterms:W3CDTF">2021-06-20T15:02:59Z</dcterms:created>
  <dcterms:modified xsi:type="dcterms:W3CDTF">2021-06-20T15:27:10Z</dcterms:modified>
</cp:coreProperties>
</file>

<file path=docProps/thumbnail.jpeg>
</file>